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69" r:id="rId18"/>
    <p:sldId id="273" r:id="rId19"/>
    <p:sldId id="279" r:id="rId20"/>
    <p:sldId id="282" r:id="rId21"/>
    <p:sldId id="274" r:id="rId22"/>
    <p:sldId id="275" r:id="rId23"/>
    <p:sldId id="276" r:id="rId24"/>
    <p:sldId id="277" r:id="rId25"/>
    <p:sldId id="283" r:id="rId26"/>
    <p:sldId id="278" r:id="rId27"/>
    <p:sldId id="284" r:id="rId28"/>
    <p:sldId id="280" r:id="rId29"/>
    <p:sldId id="281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1" d="100"/>
          <a:sy n="41" d="100"/>
        </p:scale>
        <p:origin x="-143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7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6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542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265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2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58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323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5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6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13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0FBE9-08A1-AF41-BA04-12AB3ADCE2E1}" type="datetimeFigureOut">
              <a:rPr lang="en-US" smtClean="0"/>
              <a:t>9/20/16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89302-F16F-CC46-99CD-12EA94713B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421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Problems discovered </a:t>
            </a:r>
            <a:br>
              <a:rPr lang="en-US" dirty="0" smtClean="0"/>
            </a:br>
            <a:r>
              <a:rPr lang="en-US" dirty="0" smtClean="0"/>
              <a:t>under the </a:t>
            </a:r>
            <a:r>
              <a:rPr lang="en-US" dirty="0" err="1" smtClean="0"/>
              <a:t>AoC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ISS </a:t>
            </a:r>
          </a:p>
          <a:p>
            <a:r>
              <a:rPr lang="en-US" dirty="0" smtClean="0"/>
              <a:t>Mon. Sept. 19,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158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ym typeface="Wingdings"/>
              </a:rPr>
              <a:t>WHO was supposed to do these jobs?</a:t>
            </a:r>
            <a:br>
              <a:rPr lang="en-US" dirty="0" smtClean="0">
                <a:sym typeface="Wingding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lvl="1">
              <a:buFont typeface="Arial"/>
              <a:buChar char="•"/>
            </a:pPr>
            <a:r>
              <a:rPr lang="en-US" sz="3600" dirty="0" smtClean="0">
                <a:sym typeface="Wingdings"/>
              </a:rPr>
              <a:t>EXECUTIVE power – to carry out the laws passed by this Congress</a:t>
            </a:r>
          </a:p>
          <a:p>
            <a:pPr marL="457200" lvl="1" indent="0">
              <a:buNone/>
            </a:pPr>
            <a:endParaRPr lang="en-US" sz="3600" dirty="0" smtClean="0">
              <a:sym typeface="Wingdings"/>
            </a:endParaRPr>
          </a:p>
          <a:p>
            <a:pPr lvl="1">
              <a:buFont typeface="Arial"/>
              <a:buChar char="•"/>
            </a:pPr>
            <a:r>
              <a:rPr lang="en-US" sz="3600" dirty="0" smtClean="0">
                <a:sym typeface="Wingdings"/>
              </a:rPr>
              <a:t>JUDICIAL power – to resolve conflicts over the laws passed by this Congress or to interpret those laws</a:t>
            </a: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714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ym typeface="Wingdings"/>
              </a:rPr>
              <a:t>WHO was supposed to do these jobs?</a:t>
            </a:r>
            <a:br>
              <a:rPr lang="en-US" dirty="0" smtClean="0">
                <a:sym typeface="Wingding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lvl="1">
              <a:buFont typeface="Wingdings" charset="0"/>
              <a:buChar char="à"/>
            </a:pPr>
            <a:r>
              <a:rPr lang="en-US" sz="3600" dirty="0" smtClean="0">
                <a:sym typeface="Wingdings"/>
              </a:rPr>
              <a:t>The 13 independent States…</a:t>
            </a:r>
          </a:p>
          <a:p>
            <a:pPr marL="457200" lvl="1" indent="0">
              <a:buNone/>
            </a:pPr>
            <a:endParaRPr lang="en-US" sz="3600" dirty="0">
              <a:sym typeface="Wingdings"/>
            </a:endParaRPr>
          </a:p>
          <a:p>
            <a:pPr marL="457200" lvl="1" indent="0">
              <a:buNone/>
            </a:pPr>
            <a:endParaRPr lang="en-US" sz="3600" dirty="0" smtClean="0">
              <a:sym typeface="Wingdings"/>
            </a:endParaRPr>
          </a:p>
          <a:p>
            <a:pPr marL="457200" lvl="1" indent="0">
              <a:buNone/>
            </a:pPr>
            <a:r>
              <a:rPr lang="en-US" sz="3600" dirty="0" smtClean="0">
                <a:sym typeface="Wingdings"/>
              </a:rPr>
              <a:t>How well do you think that worked?</a:t>
            </a:r>
          </a:p>
          <a:p>
            <a:pPr marL="457200" lvl="1" indent="0">
              <a:buNone/>
            </a:pPr>
            <a:r>
              <a:rPr lang="en-US" sz="3600" dirty="0" smtClean="0">
                <a:sym typeface="Wingdings"/>
              </a:rPr>
              <a:t>Why?</a:t>
            </a: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313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Governing under the </a:t>
            </a:r>
            <a:r>
              <a:rPr lang="en-US" dirty="0" err="1" smtClean="0"/>
              <a:t>AoC</a:t>
            </a:r>
            <a:r>
              <a:rPr lang="en-US" dirty="0" smtClean="0"/>
              <a:t> (Congress) plus the 13 State governments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WHO had what POWERS or authority to rule over different aspects of governing?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2999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Governing under the </a:t>
            </a:r>
            <a:r>
              <a:rPr lang="en-US" dirty="0" err="1" smtClean="0"/>
              <a:t>AoC</a:t>
            </a:r>
            <a:r>
              <a:rPr lang="en-US" dirty="0" smtClean="0"/>
              <a:t> (Congress) plus the 13 State governments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7072512"/>
              </p:ext>
            </p:extLst>
          </p:nvPr>
        </p:nvGraphicFramePr>
        <p:xfrm>
          <a:off x="457200" y="2136423"/>
          <a:ext cx="8229600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Who</a:t>
                      </a:r>
                      <a:r>
                        <a:rPr lang="en-US" baseline="0" dirty="0" smtClean="0"/>
                        <a:t> could…?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 laws?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raise</a:t>
                      </a:r>
                      <a:r>
                        <a:rPr lang="en-US" baseline="0" dirty="0" smtClean="0"/>
                        <a:t> taxes?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declare war and sustain</a:t>
                      </a:r>
                      <a:r>
                        <a:rPr lang="en-US" baseline="0" dirty="0" smtClean="0"/>
                        <a:t> a military force?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engage in diplomacy with other countries?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coin its own currency?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87778" y="5235222"/>
            <a:ext cx="80029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These are what we mean by POWERS of government!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624522" y="5176322"/>
            <a:ext cx="390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Wingdings"/>
                <a:ea typeface="Wingdings"/>
                <a:cs typeface="Wingdings"/>
                <a:sym typeface="Wingdings"/>
              </a:rPr>
              <a:t>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569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Governing under the </a:t>
            </a:r>
            <a:r>
              <a:rPr lang="en-US" dirty="0" err="1" smtClean="0"/>
              <a:t>AoC</a:t>
            </a:r>
            <a:r>
              <a:rPr lang="en-US" dirty="0" smtClean="0"/>
              <a:t> (Congress) plus the 13 State governments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8735153"/>
              </p:ext>
            </p:extLst>
          </p:nvPr>
        </p:nvGraphicFramePr>
        <p:xfrm>
          <a:off x="457200" y="1600200"/>
          <a:ext cx="8229600" cy="4124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Who</a:t>
                      </a:r>
                      <a:r>
                        <a:rPr lang="en-US" baseline="0" dirty="0" smtClean="0"/>
                        <a:t> could…?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 laws?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 could each State.  States also had the power to carry out (or not) the laws passed by Congress.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raise</a:t>
                      </a:r>
                      <a:r>
                        <a:rPr lang="en-US" baseline="0" dirty="0" smtClean="0"/>
                        <a:t> taxes?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ASK States for funds, but not require them to donate.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 State could collect taxes from its citizens.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declare war and sustain</a:t>
                      </a:r>
                      <a:r>
                        <a:rPr lang="en-US" baseline="0" dirty="0" smtClean="0"/>
                        <a:t> a military force?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engage in diplomacy with other countries?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coin its own currency?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3907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Governing under the </a:t>
            </a:r>
            <a:r>
              <a:rPr lang="en-US" dirty="0" err="1" smtClean="0"/>
              <a:t>AoC</a:t>
            </a:r>
            <a:r>
              <a:rPr lang="en-US" dirty="0" smtClean="0"/>
              <a:t> (Congress) plus the 13 State governments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1616025"/>
              </p:ext>
            </p:extLst>
          </p:nvPr>
        </p:nvGraphicFramePr>
        <p:xfrm>
          <a:off x="457200" y="1600200"/>
          <a:ext cx="8229600" cy="3855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Who</a:t>
                      </a:r>
                      <a:r>
                        <a:rPr lang="en-US" baseline="0" dirty="0" smtClean="0"/>
                        <a:t> could…?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 laws?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 could each State.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raise</a:t>
                      </a:r>
                      <a:r>
                        <a:rPr lang="en-US" baseline="0" dirty="0" smtClean="0"/>
                        <a:t> taxes?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ASK States for funds, but not require them to donate.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 State could collect taxes from its citizens.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declare war and sustain</a:t>
                      </a:r>
                      <a:r>
                        <a:rPr lang="en-US" baseline="0" dirty="0" smtClean="0"/>
                        <a:t> a military force?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in theory, but without any</a:t>
                      </a:r>
                      <a:r>
                        <a:rPr lang="en-US" baseline="0" dirty="0" smtClean="0"/>
                        <a:t> tax revenue, this was next to impossible.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</a:t>
                      </a:r>
                      <a:r>
                        <a:rPr lang="en-US" baseline="0" dirty="0" smtClean="0"/>
                        <a:t> State could and did.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engage in diplomacy with other countries?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 could each State.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coin its own currency?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705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Governing under the </a:t>
            </a:r>
            <a:r>
              <a:rPr lang="en-US" dirty="0" err="1" smtClean="0"/>
              <a:t>AoC</a:t>
            </a:r>
            <a:r>
              <a:rPr lang="en-US" dirty="0" smtClean="0"/>
              <a:t> (Congress) plus the 13 State governments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91550"/>
              </p:ext>
            </p:extLst>
          </p:nvPr>
        </p:nvGraphicFramePr>
        <p:xfrm>
          <a:off x="457200" y="1600200"/>
          <a:ext cx="8229600" cy="467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Who</a:t>
                      </a:r>
                      <a:r>
                        <a:rPr lang="en-US" baseline="0" dirty="0" smtClean="0"/>
                        <a:t> could…?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pass laws?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 could each State.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raise</a:t>
                      </a:r>
                      <a:r>
                        <a:rPr lang="en-US" baseline="0" dirty="0" smtClean="0"/>
                        <a:t> taxes?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ASK States for funds, but not require them to donate.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 State could collect taxes from its citizens.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declare war and sustain</a:t>
                      </a:r>
                      <a:r>
                        <a:rPr lang="en-US" baseline="0" dirty="0" smtClean="0"/>
                        <a:t> a military force?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in theory, but without any</a:t>
                      </a:r>
                      <a:r>
                        <a:rPr lang="en-US" baseline="0" dirty="0" smtClean="0"/>
                        <a:t> tax revenue, this was next to impossible.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</a:t>
                      </a:r>
                      <a:r>
                        <a:rPr lang="en-US" baseline="0" dirty="0" smtClean="0"/>
                        <a:t> State could and did.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engage in diplomacy with other countries?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 could each State.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coin its own currency?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Congress could and did:  Continental dollars.</a:t>
                      </a:r>
                      <a:r>
                        <a:rPr lang="en-US" baseline="0" dirty="0" smtClean="0"/>
                        <a:t>  But they were seen as worthless.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 State had its own currency.  This made it</a:t>
                      </a:r>
                      <a:r>
                        <a:rPr lang="en-US" baseline="0" dirty="0" smtClean="0"/>
                        <a:t> harder to trade across state lines.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97026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 what does this say about the government created by the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6752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government created by the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5200" dirty="0" smtClean="0"/>
              <a:t>The </a:t>
            </a:r>
            <a:r>
              <a:rPr lang="en-US" sz="5200" dirty="0" err="1" smtClean="0"/>
              <a:t>AoC</a:t>
            </a:r>
            <a:r>
              <a:rPr lang="en-US" sz="5200" dirty="0" smtClean="0"/>
              <a:t> created a limited government (only “Congress”) that was too weak to function effectively.</a:t>
            </a:r>
          </a:p>
          <a:p>
            <a:pPr marL="0" indent="0">
              <a:buNone/>
            </a:pPr>
            <a:endParaRPr lang="en-US" sz="5200" dirty="0"/>
          </a:p>
          <a:p>
            <a:pPr marL="0" indent="0">
              <a:buNone/>
            </a:pPr>
            <a:r>
              <a:rPr lang="en-US" sz="5200" dirty="0" smtClean="0"/>
              <a:t>The State governments had all of the effective power.</a:t>
            </a:r>
          </a:p>
          <a:p>
            <a:pPr marL="0" indent="0">
              <a:buNone/>
            </a:pPr>
            <a:endParaRPr lang="en-US" sz="5200" dirty="0"/>
          </a:p>
          <a:p>
            <a:pPr marL="0" indent="0">
              <a:buNone/>
            </a:pPr>
            <a:r>
              <a:rPr lang="en-US" sz="5200" dirty="0" smtClean="0"/>
              <a:t>But if the States couldn’t agree with each other or couldn’t handle a crisis, then what?</a:t>
            </a:r>
            <a:endParaRPr lang="en-US" sz="5200" dirty="0"/>
          </a:p>
        </p:txBody>
      </p:sp>
    </p:spTree>
    <p:extLst>
      <p:ext uri="{BB962C8B-B14F-4D97-AF65-F5344CB8AC3E}">
        <p14:creationId xmlns:p14="http://schemas.microsoft.com/office/powerpoint/2010/main" val="3566183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would happen without an effective central government?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Conflict between states? </a:t>
            </a:r>
          </a:p>
          <a:p>
            <a:pPr marL="0" indent="0">
              <a:buNone/>
            </a:pPr>
            <a:r>
              <a:rPr lang="en-US" dirty="0" smtClean="0"/>
              <a:t>Further attacks by outside enemies?</a:t>
            </a:r>
          </a:p>
          <a:p>
            <a:pPr marL="0" indent="0">
              <a:buNone/>
            </a:pPr>
            <a:r>
              <a:rPr lang="en-US" dirty="0" smtClean="0"/>
              <a:t>Threats to individual rights?</a:t>
            </a:r>
          </a:p>
          <a:p>
            <a:pPr marL="0" indent="0">
              <a:buNone/>
            </a:pPr>
            <a:r>
              <a:rPr lang="en-US" dirty="0" smtClean="0"/>
              <a:t>Anarchy? 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5697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recall about the </a:t>
            </a:r>
            <a:r>
              <a:rPr lang="en-US" dirty="0" err="1" smtClean="0"/>
              <a:t>AoC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was it?</a:t>
            </a:r>
          </a:p>
          <a:p>
            <a:r>
              <a:rPr lang="en-US" dirty="0" smtClean="0"/>
              <a:t>When was it created?</a:t>
            </a:r>
          </a:p>
          <a:p>
            <a:r>
              <a:rPr lang="en-US" dirty="0" smtClean="0"/>
              <a:t>When did it become effective?</a:t>
            </a:r>
          </a:p>
          <a:p>
            <a:r>
              <a:rPr lang="en-US" dirty="0" smtClean="0"/>
              <a:t>Who was involved in it?</a:t>
            </a:r>
          </a:p>
          <a:p>
            <a:r>
              <a:rPr lang="en-US" dirty="0" smtClean="0"/>
              <a:t>What was its PURPOSE?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179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Shays’ Rebellion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I</a:t>
            </a:r>
            <a:r>
              <a:rPr lang="en-US" dirty="0" smtClean="0"/>
              <a:t>n Massachusetts, in 1786: </a:t>
            </a:r>
          </a:p>
          <a:p>
            <a:pPr marL="0" indent="0">
              <a:buNone/>
            </a:pPr>
            <a:r>
              <a:rPr lang="en-US" dirty="0" smtClean="0"/>
              <a:t>-- a series of conflicts between poor farmers and the state government which had raised taxes to pay off its war-related debts.</a:t>
            </a:r>
          </a:p>
          <a:p>
            <a:pPr marL="0" indent="0">
              <a:buNone/>
            </a:pPr>
            <a:r>
              <a:rPr lang="en-US" dirty="0" smtClean="0"/>
              <a:t>-- The state gov’t responded to farmers’ protests by </a:t>
            </a:r>
            <a:r>
              <a:rPr lang="en-US" i="1" dirty="0" smtClean="0"/>
              <a:t>seizing their property </a:t>
            </a:r>
            <a:r>
              <a:rPr lang="en-US" dirty="0" smtClean="0"/>
              <a:t>and </a:t>
            </a:r>
            <a:r>
              <a:rPr lang="en-US" i="1" dirty="0" smtClean="0"/>
              <a:t>detaining them without a formal charge</a:t>
            </a:r>
            <a:r>
              <a:rPr lang="en-US" dirty="0" smtClean="0"/>
              <a:t>. </a:t>
            </a:r>
          </a:p>
          <a:p>
            <a:pPr marL="0" indent="0">
              <a:buNone/>
            </a:pPr>
            <a:r>
              <a:rPr lang="en-US" dirty="0" smtClean="0"/>
              <a:t>This scared everyone into thinking that chaos was imminent:  if even the (progressive) government of Massachusetts was disregarding its citizens’ rights!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362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should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By 1786, the people of the “united” States of America had:</a:t>
            </a:r>
          </a:p>
          <a:p>
            <a:r>
              <a:rPr lang="en-US" sz="4000" dirty="0" smtClean="0"/>
              <a:t>Established their independence</a:t>
            </a:r>
          </a:p>
          <a:p>
            <a:r>
              <a:rPr lang="en-US" sz="4000" dirty="0" smtClean="0"/>
              <a:t>Created State governments</a:t>
            </a:r>
          </a:p>
          <a:p>
            <a:r>
              <a:rPr lang="en-US" sz="4000" dirty="0" smtClean="0"/>
              <a:t>Created a Congress under the A o C</a:t>
            </a:r>
          </a:p>
          <a:p>
            <a:pPr marL="0" indent="0">
              <a:buNone/>
            </a:pPr>
            <a:r>
              <a:rPr lang="en-US" sz="4000" dirty="0"/>
              <a:t>	</a:t>
            </a:r>
            <a:r>
              <a:rPr lang="en-US" sz="4000" dirty="0" smtClean="0"/>
              <a:t>				but also….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47401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should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000" dirty="0" smtClean="0"/>
              <a:t>By 1786, the people of the “united” States of America had:</a:t>
            </a:r>
          </a:p>
          <a:p>
            <a:r>
              <a:rPr lang="en-US" sz="3000" dirty="0" smtClean="0"/>
              <a:t>Established their independence</a:t>
            </a:r>
          </a:p>
          <a:p>
            <a:r>
              <a:rPr lang="en-US" sz="3000" dirty="0" smtClean="0"/>
              <a:t>Created State governments</a:t>
            </a:r>
          </a:p>
          <a:p>
            <a:r>
              <a:rPr lang="en-US" sz="3000" dirty="0" smtClean="0"/>
              <a:t>Created a Congress under the A o C</a:t>
            </a:r>
          </a:p>
          <a:p>
            <a:pPr marL="0" indent="0">
              <a:buNone/>
            </a:pPr>
            <a:endParaRPr lang="en-US" sz="4000" dirty="0" smtClean="0">
              <a:sym typeface="Wingdings"/>
            </a:endParaRPr>
          </a:p>
          <a:p>
            <a:pPr marL="0" indent="0">
              <a:buNone/>
            </a:pPr>
            <a:r>
              <a:rPr lang="en-US" sz="4000" dirty="0" smtClean="0">
                <a:sym typeface="Wingdings"/>
              </a:rPr>
              <a:t>They had also r</a:t>
            </a:r>
            <a:r>
              <a:rPr lang="en-US" sz="4000" dirty="0" smtClean="0"/>
              <a:t>ealized that </a:t>
            </a:r>
            <a:r>
              <a:rPr lang="en-US" sz="4000" i="1" dirty="0" smtClean="0"/>
              <a:t>this was not enough </a:t>
            </a:r>
            <a:r>
              <a:rPr lang="en-US" sz="4000" dirty="0" smtClean="0"/>
              <a:t>to face the problems of governing themselves and protecting their rights.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34399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720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They called for each State to send a group of delegates to a special convention (a meeting) in Philadelphia, in the summer of 1787, to figure out how to “fix” the A o C.</a:t>
            </a:r>
          </a:p>
        </p:txBody>
      </p:sp>
    </p:spTree>
    <p:extLst>
      <p:ext uri="{BB962C8B-B14F-4D97-AF65-F5344CB8AC3E}">
        <p14:creationId xmlns:p14="http://schemas.microsoft.com/office/powerpoint/2010/main" val="2195329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Called a convention in Philadelphia, in the summer of 1787, to “fix” the A o C.</a:t>
            </a:r>
          </a:p>
          <a:p>
            <a:pPr marL="0" indent="0">
              <a:buNone/>
            </a:pPr>
            <a:endParaRPr lang="en-US" sz="3600" dirty="0" smtClean="0"/>
          </a:p>
          <a:p>
            <a:r>
              <a:rPr lang="en-US" sz="3600" dirty="0" smtClean="0"/>
              <a:t>What came of that meeting?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195888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The representatives of the States at the </a:t>
            </a:r>
          </a:p>
          <a:p>
            <a:pPr marL="0" indent="0" algn="ctr">
              <a:buNone/>
            </a:pPr>
            <a:r>
              <a:rPr lang="en-US" sz="3600" dirty="0" smtClean="0"/>
              <a:t>1787 convention in Philadelphia  </a:t>
            </a:r>
          </a:p>
          <a:p>
            <a:pPr marL="0" indent="0" algn="ctr">
              <a:buNone/>
            </a:pPr>
            <a:r>
              <a:rPr lang="en-US" sz="3600" dirty="0" smtClean="0"/>
              <a:t>quickly gave up on the project of </a:t>
            </a:r>
          </a:p>
          <a:p>
            <a:pPr marL="0" indent="0" algn="ctr">
              <a:buNone/>
            </a:pPr>
            <a:r>
              <a:rPr lang="en-US" sz="3600" dirty="0" smtClean="0"/>
              <a:t>“fixing” the A o C…</a:t>
            </a:r>
          </a:p>
        </p:txBody>
      </p:sp>
    </p:spTree>
    <p:extLst>
      <p:ext uri="{BB962C8B-B14F-4D97-AF65-F5344CB8AC3E}">
        <p14:creationId xmlns:p14="http://schemas.microsoft.com/office/powerpoint/2010/main" val="942395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did they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dirty="0" smtClean="0"/>
          </a:p>
          <a:p>
            <a:pPr marL="0" indent="0" algn="ctr">
              <a:buNone/>
            </a:pPr>
            <a:r>
              <a:rPr lang="en-US" sz="3600" dirty="0" smtClean="0"/>
              <a:t>The representatives of the States at the </a:t>
            </a:r>
          </a:p>
          <a:p>
            <a:pPr marL="0" indent="0" algn="ctr">
              <a:buNone/>
            </a:pPr>
            <a:r>
              <a:rPr lang="en-US" sz="3600" dirty="0" smtClean="0"/>
              <a:t>1787 convention in Philadelphia  </a:t>
            </a:r>
          </a:p>
          <a:p>
            <a:pPr marL="0" indent="0" algn="ctr">
              <a:buNone/>
            </a:pPr>
            <a:r>
              <a:rPr lang="en-US" sz="3600" dirty="0" smtClean="0"/>
              <a:t>gave up on the </a:t>
            </a:r>
            <a:r>
              <a:rPr lang="en-US" sz="3600" dirty="0" err="1" smtClean="0"/>
              <a:t>AoC</a:t>
            </a:r>
            <a:r>
              <a:rPr lang="en-US" sz="3600" dirty="0" smtClean="0"/>
              <a:t> </a:t>
            </a:r>
          </a:p>
          <a:p>
            <a:pPr marL="0" indent="0" algn="ctr">
              <a:buNone/>
            </a:pPr>
            <a:r>
              <a:rPr lang="en-US" sz="3600" dirty="0" smtClean="0"/>
              <a:t>and instead drafted a</a:t>
            </a:r>
            <a:r>
              <a:rPr lang="en-US" sz="4000" dirty="0" smtClean="0"/>
              <a:t> NEW </a:t>
            </a:r>
          </a:p>
          <a:p>
            <a:pPr marL="0" indent="0" algn="ctr">
              <a:buNone/>
            </a:pPr>
            <a:r>
              <a:rPr lang="en-US" sz="4000" dirty="0" smtClean="0"/>
              <a:t>CONSTITUTION for the U.S.A.!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7554906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constitution created in 1787 is the one we call “the U.S. Constitution” today.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“living document,” it is made up of the 1787 document plus </a:t>
            </a:r>
            <a:r>
              <a:rPr lang="en-US" smtClean="0"/>
              <a:t>the </a:t>
            </a:r>
            <a:r>
              <a:rPr lang="en-US" smtClean="0"/>
              <a:t>27 </a:t>
            </a:r>
            <a:r>
              <a:rPr lang="en-US" dirty="0" smtClean="0"/>
              <a:t>amendments that have been added since then.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820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constitution</a:t>
            </a:r>
            <a:r>
              <a:rPr lang="en-US" i="1" u="sng" dirty="0" smtClean="0"/>
              <a:t>s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u="sng" dirty="0" smtClean="0"/>
              <a:t>Step 1</a:t>
            </a:r>
            <a:r>
              <a:rPr lang="en-US" dirty="0" smtClean="0"/>
              <a:t>:  </a:t>
            </a:r>
            <a:r>
              <a:rPr lang="en-US" u="sng" dirty="0" smtClean="0"/>
              <a:t>S</a:t>
            </a:r>
            <a:r>
              <a:rPr lang="en-US" dirty="0" smtClean="0"/>
              <a:t>tate constitutions (13!)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u="sng" dirty="0" smtClean="0"/>
              <a:t>Step 2</a:t>
            </a:r>
            <a:r>
              <a:rPr lang="en-US" dirty="0" smtClean="0"/>
              <a:t>:  </a:t>
            </a:r>
            <a:r>
              <a:rPr lang="en-US" i="1" dirty="0" smtClean="0"/>
              <a:t>the Articles of Confederation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</a:t>
            </a:r>
          </a:p>
          <a:p>
            <a:r>
              <a:rPr lang="en-US" u="sng" dirty="0" smtClean="0"/>
              <a:t>Step 3</a:t>
            </a:r>
            <a:r>
              <a:rPr lang="en-US" dirty="0" smtClean="0"/>
              <a:t>:  the Constitution of the </a:t>
            </a:r>
            <a:r>
              <a:rPr lang="en-US" u="sng" dirty="0" smtClean="0"/>
              <a:t>U</a:t>
            </a:r>
            <a:r>
              <a:rPr lang="en-US" dirty="0" smtClean="0"/>
              <a:t>nited </a:t>
            </a:r>
            <a:r>
              <a:rPr lang="en-US" u="sng" dirty="0" smtClean="0"/>
              <a:t>S</a:t>
            </a:r>
            <a:r>
              <a:rPr lang="en-US" dirty="0" smtClean="0"/>
              <a:t>tates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of America, the first truly NATIONAL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     constitution, designed to create “a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     more perfect union” among  </a:t>
            </a:r>
            <a:r>
              <a:rPr lang="en-US" u="sng" dirty="0" smtClean="0"/>
              <a:t>s</a:t>
            </a:r>
            <a:r>
              <a:rPr lang="en-US" dirty="0" smtClean="0"/>
              <a:t>tates           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7088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the </a:t>
            </a:r>
            <a:r>
              <a:rPr lang="en-US" dirty="0" err="1" smtClean="0"/>
              <a:t>AoC</a:t>
            </a:r>
            <a:r>
              <a:rPr lang="en-US" dirty="0" smtClean="0"/>
              <a:t> create </a:t>
            </a:r>
            <a:br>
              <a:rPr lang="en-US" dirty="0" smtClean="0"/>
            </a:br>
            <a:r>
              <a:rPr lang="en-US" dirty="0" smtClean="0"/>
              <a:t>that did not already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848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the </a:t>
            </a:r>
            <a:r>
              <a:rPr lang="en-US" dirty="0" err="1" smtClean="0"/>
              <a:t>AoC</a:t>
            </a:r>
            <a:r>
              <a:rPr lang="en-US" dirty="0" smtClean="0"/>
              <a:t> create </a:t>
            </a:r>
            <a:br>
              <a:rPr lang="en-US" dirty="0" smtClean="0"/>
            </a:br>
            <a:r>
              <a:rPr lang="en-US" dirty="0" smtClean="0"/>
              <a:t>that did not already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What kind of relationship among the member States?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1521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the </a:t>
            </a:r>
            <a:r>
              <a:rPr lang="en-US" dirty="0" err="1" smtClean="0"/>
              <a:t>AoC</a:t>
            </a:r>
            <a:r>
              <a:rPr lang="en-US" dirty="0" smtClean="0"/>
              <a:t> create </a:t>
            </a:r>
            <a:br>
              <a:rPr lang="en-US" dirty="0" smtClean="0"/>
            </a:br>
            <a:r>
              <a:rPr lang="en-US" dirty="0" smtClean="0"/>
              <a:t>that did not already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What kind of relationship among the member States?</a:t>
            </a:r>
          </a:p>
          <a:p>
            <a:pPr lvl="1">
              <a:buFont typeface="Wingdings" charset="0"/>
              <a:buChar char="à"/>
            </a:pPr>
            <a:r>
              <a:rPr lang="en-US" dirty="0" smtClean="0">
                <a:sym typeface="Wingdings"/>
              </a:rPr>
              <a:t>“a firm league of friendship”</a:t>
            </a:r>
          </a:p>
          <a:p>
            <a:pPr marL="457200" lvl="1" indent="0">
              <a:buNone/>
            </a:pPr>
            <a:r>
              <a:rPr lang="en-US" dirty="0">
                <a:sym typeface="Wingdings"/>
              </a:rPr>
              <a:t>	</a:t>
            </a:r>
            <a:r>
              <a:rPr lang="en-US" dirty="0" smtClean="0">
                <a:sym typeface="Wingdings"/>
              </a:rPr>
              <a:t>Meaning what?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064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the </a:t>
            </a:r>
            <a:r>
              <a:rPr lang="en-US" dirty="0" err="1" smtClean="0"/>
              <a:t>AoC</a:t>
            </a:r>
            <a:r>
              <a:rPr lang="en-US" dirty="0" smtClean="0"/>
              <a:t> create </a:t>
            </a:r>
            <a:br>
              <a:rPr lang="en-US" dirty="0" smtClean="0"/>
            </a:br>
            <a:r>
              <a:rPr lang="en-US" dirty="0" smtClean="0"/>
              <a:t>that did not already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ym typeface="Wingdings"/>
              </a:rPr>
              <a:t>“a firm league of friendship” (a strong alliance between the 13 independent States)</a:t>
            </a:r>
          </a:p>
          <a:p>
            <a:pPr marL="0" indent="0">
              <a:buNone/>
            </a:pPr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What kind of governmental institution (place where power could be exercised) did it create?</a:t>
            </a:r>
          </a:p>
          <a:p>
            <a:pPr marL="457200" lvl="1" indent="0">
              <a:buNone/>
            </a:pP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75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did the </a:t>
            </a:r>
            <a:r>
              <a:rPr lang="en-US" dirty="0" err="1" smtClean="0"/>
              <a:t>AoC</a:t>
            </a:r>
            <a:r>
              <a:rPr lang="en-US" dirty="0" smtClean="0"/>
              <a:t> create </a:t>
            </a:r>
            <a:br>
              <a:rPr lang="en-US" dirty="0" smtClean="0"/>
            </a:br>
            <a:r>
              <a:rPr lang="en-US" dirty="0" smtClean="0"/>
              <a:t>that did not already exist?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ym typeface="Wingdings"/>
              </a:rPr>
              <a:t>“a firm league of friendship” (a strong alliance between the 13 independent States)</a:t>
            </a:r>
          </a:p>
          <a:p>
            <a:pPr marL="0" indent="0">
              <a:buNone/>
            </a:pPr>
            <a:endParaRPr lang="en-US" dirty="0">
              <a:sym typeface="Wingdings"/>
            </a:endParaRPr>
          </a:p>
          <a:p>
            <a:r>
              <a:rPr lang="en-US" dirty="0" smtClean="0">
                <a:sym typeface="Wingdings"/>
              </a:rPr>
              <a:t>What kind of governmental institution did it create?</a:t>
            </a:r>
          </a:p>
          <a:p>
            <a:pPr marL="0" indent="0">
              <a:buNone/>
            </a:pPr>
            <a:endParaRPr lang="en-US" dirty="0">
              <a:sym typeface="Wingdings"/>
            </a:endParaRPr>
          </a:p>
          <a:p>
            <a:pPr marL="0" indent="0">
              <a:buNone/>
            </a:pPr>
            <a:r>
              <a:rPr lang="en-US" dirty="0" smtClean="0">
                <a:sym typeface="Wingdings"/>
              </a:rPr>
              <a:t>	   ONLY a Congress (a legislative body)</a:t>
            </a:r>
          </a:p>
          <a:p>
            <a:pPr marL="457200" lvl="1" indent="0">
              <a:buNone/>
            </a:pP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462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ym typeface="Wingdings"/>
              </a:rPr>
              <a:t/>
            </a:r>
            <a:br>
              <a:rPr lang="en-US" dirty="0" smtClean="0">
                <a:sym typeface="Wingdings"/>
              </a:rPr>
            </a:br>
            <a:r>
              <a:rPr lang="en-US" dirty="0" smtClean="0">
                <a:sym typeface="Wingdings"/>
              </a:rPr>
              <a:t>ONLY a Congress (a legislative body)?</a:t>
            </a:r>
            <a:br>
              <a:rPr lang="en-US" dirty="0" smtClean="0">
                <a:sym typeface="Wingding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600" dirty="0" smtClean="0">
                <a:sym typeface="Wingdings"/>
              </a:rPr>
              <a:t>Then what was missing at this level?  </a:t>
            </a:r>
          </a:p>
          <a:p>
            <a:pPr marL="457200" lvl="1" indent="0">
              <a:buNone/>
            </a:pP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798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ym typeface="Wingdings"/>
              </a:rPr>
              <a:t>ONLY a Congress (a legislative body)?</a:t>
            </a:r>
            <a:br>
              <a:rPr lang="en-US" dirty="0" smtClean="0">
                <a:sym typeface="Wingding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lvl="1">
              <a:buFont typeface="Arial"/>
              <a:buChar char="•"/>
            </a:pPr>
            <a:r>
              <a:rPr lang="en-US" sz="3600" dirty="0" smtClean="0">
                <a:sym typeface="Wingdings"/>
              </a:rPr>
              <a:t>NO EXECUTIVE power – to carry out the laws passed by this Congress</a:t>
            </a:r>
          </a:p>
          <a:p>
            <a:pPr marL="457200" lvl="1" indent="0">
              <a:buNone/>
            </a:pPr>
            <a:endParaRPr lang="en-US" sz="3600" dirty="0" smtClean="0">
              <a:sym typeface="Wingdings"/>
            </a:endParaRPr>
          </a:p>
          <a:p>
            <a:pPr lvl="1">
              <a:buFont typeface="Arial"/>
              <a:buChar char="•"/>
            </a:pPr>
            <a:r>
              <a:rPr lang="en-US" sz="3600" dirty="0" smtClean="0">
                <a:sym typeface="Wingdings"/>
              </a:rPr>
              <a:t>NO JUDICIAL power – to resolve conflicts over the laws passed by this Congress or to interpret those laws</a:t>
            </a:r>
            <a:r>
              <a:rPr lang="en-US" dirty="0">
                <a:sym typeface="Wingdings"/>
              </a:rPr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772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2760</TotalTime>
  <Words>1166</Words>
  <Application>Microsoft Macintosh PowerPoint</Application>
  <PresentationFormat>On-screen Show (4:3)</PresentationFormat>
  <Paragraphs>173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Problems discovered  under the AoC</vt:lpstr>
      <vt:lpstr>What do you recall about the AoC?</vt:lpstr>
      <vt:lpstr>What did the AoC create  that did not already exist?</vt:lpstr>
      <vt:lpstr>What did the AoC create  that did not already exist?</vt:lpstr>
      <vt:lpstr>What did the AoC create  that did not already exist?</vt:lpstr>
      <vt:lpstr>What did the AoC create  that did not already exist?</vt:lpstr>
      <vt:lpstr>What did the AoC create  that did not already exist?</vt:lpstr>
      <vt:lpstr> ONLY a Congress (a legislative body)? </vt:lpstr>
      <vt:lpstr>ONLY a Congress (a legislative body)? </vt:lpstr>
      <vt:lpstr>WHO was supposed to do these jobs? </vt:lpstr>
      <vt:lpstr>WHO was supposed to do these jobs? </vt:lpstr>
      <vt:lpstr>Governing under the AoC (Congress) plus the 13 State governments</vt:lpstr>
      <vt:lpstr>Governing under the AoC (Congress) plus the 13 State governments</vt:lpstr>
      <vt:lpstr>Governing under the AoC (Congress) plus the 13 State governments</vt:lpstr>
      <vt:lpstr>Governing under the AoC (Congress) plus the 13 State governments</vt:lpstr>
      <vt:lpstr>Governing under the AoC (Congress) plus the 13 State governments</vt:lpstr>
      <vt:lpstr>So what does this say about the government created by the AoC?</vt:lpstr>
      <vt:lpstr>the government created by the AoC?</vt:lpstr>
      <vt:lpstr>What would happen without an effective central government? </vt:lpstr>
      <vt:lpstr>Shays’ Rebellion </vt:lpstr>
      <vt:lpstr>What should they do?</vt:lpstr>
      <vt:lpstr>What should they do?</vt:lpstr>
      <vt:lpstr>What did they do?</vt:lpstr>
      <vt:lpstr>What did they do?</vt:lpstr>
      <vt:lpstr>What did they do?</vt:lpstr>
      <vt:lpstr>What did they do?</vt:lpstr>
      <vt:lpstr>What did they do?</vt:lpstr>
      <vt:lpstr>PowerPoint Presentation</vt:lpstr>
      <vt:lpstr>Creating constitutions</vt:lpstr>
    </vt:vector>
  </TitlesOfParts>
  <Company>University Laboratory High 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Problems discovered  under the AoC</dc:title>
  <dc:creator>Janet Morford</dc:creator>
  <cp:lastModifiedBy>Janet Morford</cp:lastModifiedBy>
  <cp:revision>14</cp:revision>
  <dcterms:created xsi:type="dcterms:W3CDTF">2016-09-18T20:16:07Z</dcterms:created>
  <dcterms:modified xsi:type="dcterms:W3CDTF">2016-09-20T19:48:44Z</dcterms:modified>
</cp:coreProperties>
</file>